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sldIdLst>
    <p:sldId id="256" r:id="rId4"/>
    <p:sldId id="275" r:id="rId5"/>
    <p:sldId id="267" r:id="rId6"/>
    <p:sldId id="257" r:id="rId7"/>
    <p:sldId id="258" r:id="rId8"/>
    <p:sldId id="276" r:id="rId9"/>
    <p:sldId id="269" r:id="rId10"/>
    <p:sldId id="270" r:id="rId11"/>
    <p:sldId id="273" r:id="rId12"/>
    <p:sldId id="268" r:id="rId13"/>
    <p:sldId id="274" r:id="rId14"/>
    <p:sldId id="259" r:id="rId15"/>
    <p:sldId id="260" r:id="rId16"/>
    <p:sldId id="277" r:id="rId17"/>
    <p:sldId id="261" r:id="rId18"/>
    <p:sldId id="262" r:id="rId19"/>
    <p:sldId id="263" r:id="rId20"/>
    <p:sldId id="266" r:id="rId21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44444" autoAdjust="0"/>
  </p:normalViewPr>
  <p:slideViewPr>
    <p:cSldViewPr>
      <p:cViewPr varScale="1">
        <p:scale>
          <a:sx n="85" d="100"/>
          <a:sy n="85" d="100"/>
        </p:scale>
        <p:origin x="-546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2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7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8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1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7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8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1"/>
          <p:cNvGrpSpPr/>
          <p:nvPr/>
        </p:nvGrpSpPr>
        <p:grpSpPr>
          <a:xfrm>
            <a:off x="0" y="-8640"/>
            <a:ext cx="12191040" cy="6866640"/>
            <a:chOff x="0" y="-8640"/>
            <a:chExt cx="12191040" cy="6866640"/>
          </a:xfrm>
        </p:grpSpPr>
        <p:sp>
          <p:nvSpPr>
            <p:cNvPr id="25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2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3" name="CustomShape 4"/>
            <p:cNvSpPr/>
            <p:nvPr/>
          </p:nvSpPr>
          <p:spPr>
            <a:xfrm>
              <a:off x="9181440" y="-8640"/>
              <a:ext cx="3006360" cy="686556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" name="CustomShape 5"/>
            <p:cNvSpPr/>
            <p:nvPr/>
          </p:nvSpPr>
          <p:spPr>
            <a:xfrm>
              <a:off x="9603360" y="-8640"/>
              <a:ext cx="2587320" cy="686556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" name="CustomShape 6"/>
            <p:cNvSpPr/>
            <p:nvPr/>
          </p:nvSpPr>
          <p:spPr>
            <a:xfrm>
              <a:off x="8932320" y="3048120"/>
              <a:ext cx="3258720" cy="38088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" name="CustomShape 7"/>
            <p:cNvSpPr/>
            <p:nvPr/>
          </p:nvSpPr>
          <p:spPr>
            <a:xfrm>
              <a:off x="9334440" y="-8640"/>
              <a:ext cx="2853360" cy="686556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7" name="CustomShape 8"/>
            <p:cNvSpPr/>
            <p:nvPr/>
          </p:nvSpPr>
          <p:spPr>
            <a:xfrm>
              <a:off x="10898640" y="-8640"/>
              <a:ext cx="1289160" cy="686556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8" name="CustomShape 9"/>
            <p:cNvSpPr/>
            <p:nvPr/>
          </p:nvSpPr>
          <p:spPr>
            <a:xfrm>
              <a:off x="10938960" y="-8640"/>
              <a:ext cx="1248840" cy="686556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9" name="CustomShape 10"/>
            <p:cNvSpPr/>
            <p:nvPr/>
          </p:nvSpPr>
          <p:spPr>
            <a:xfrm>
              <a:off x="10371600" y="3589920"/>
              <a:ext cx="1816200" cy="3267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0" name="CustomShape 11"/>
            <p:cNvSpPr/>
            <p:nvPr/>
          </p:nvSpPr>
          <p:spPr>
            <a:xfrm>
              <a:off x="0" y="4013280"/>
              <a:ext cx="447480" cy="284364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grpSp>
        <p:nvGrpSpPr>
          <p:cNvPr id="11" name="Group 12"/>
          <p:cNvGrpSpPr/>
          <p:nvPr/>
        </p:nvGrpSpPr>
        <p:grpSpPr>
          <a:xfrm>
            <a:off x="1080" y="-8640"/>
            <a:ext cx="12189960" cy="6866640"/>
            <a:chOff x="1080" y="-8640"/>
            <a:chExt cx="12189960" cy="6866640"/>
          </a:xfrm>
        </p:grpSpPr>
        <p:sp>
          <p:nvSpPr>
            <p:cNvPr id="12" name="Line 13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3" name="Line 14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4" name="CustomShape 15"/>
            <p:cNvSpPr/>
            <p:nvPr/>
          </p:nvSpPr>
          <p:spPr>
            <a:xfrm>
              <a:off x="9181440" y="-8640"/>
              <a:ext cx="3006360" cy="686556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5" name="CustomShape 16"/>
            <p:cNvSpPr/>
            <p:nvPr/>
          </p:nvSpPr>
          <p:spPr>
            <a:xfrm>
              <a:off x="9603360" y="-8640"/>
              <a:ext cx="2587320" cy="686556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" name="CustomShape 17"/>
            <p:cNvSpPr/>
            <p:nvPr/>
          </p:nvSpPr>
          <p:spPr>
            <a:xfrm>
              <a:off x="8932320" y="3048120"/>
              <a:ext cx="3258720" cy="38088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7" name="CustomShape 18"/>
            <p:cNvSpPr/>
            <p:nvPr/>
          </p:nvSpPr>
          <p:spPr>
            <a:xfrm>
              <a:off x="9334440" y="-8640"/>
              <a:ext cx="2853360" cy="686556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8" name="CustomShape 19"/>
            <p:cNvSpPr/>
            <p:nvPr/>
          </p:nvSpPr>
          <p:spPr>
            <a:xfrm>
              <a:off x="10898640" y="-8640"/>
              <a:ext cx="1289160" cy="686556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9" name="CustomShape 20"/>
            <p:cNvSpPr/>
            <p:nvPr/>
          </p:nvSpPr>
          <p:spPr>
            <a:xfrm>
              <a:off x="10938960" y="-8640"/>
              <a:ext cx="1248840" cy="686556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0" name="CustomShape 21"/>
            <p:cNvSpPr/>
            <p:nvPr/>
          </p:nvSpPr>
          <p:spPr>
            <a:xfrm>
              <a:off x="10371600" y="3589920"/>
              <a:ext cx="1816200" cy="3267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1" name="CustomShape 22"/>
            <p:cNvSpPr/>
            <p:nvPr/>
          </p:nvSpPr>
          <p:spPr>
            <a:xfrm rot="10800000">
              <a:off x="1080" y="1080"/>
              <a:ext cx="841680" cy="566496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22" name="PlaceHolder 2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080" cy="114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23" name="PlaceHolder 2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080" cy="39769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1"/>
          <p:cNvGrpSpPr/>
          <p:nvPr/>
        </p:nvGrpSpPr>
        <p:grpSpPr>
          <a:xfrm>
            <a:off x="0" y="-8640"/>
            <a:ext cx="12191040" cy="6866640"/>
            <a:chOff x="0" y="-8640"/>
            <a:chExt cx="12191040" cy="6866640"/>
          </a:xfrm>
        </p:grpSpPr>
        <p:sp>
          <p:nvSpPr>
            <p:cNvPr id="61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62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63" name="CustomShape 4"/>
            <p:cNvSpPr/>
            <p:nvPr/>
          </p:nvSpPr>
          <p:spPr>
            <a:xfrm>
              <a:off x="9181440" y="-8640"/>
              <a:ext cx="3006360" cy="686556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4" name="CustomShape 5"/>
            <p:cNvSpPr/>
            <p:nvPr/>
          </p:nvSpPr>
          <p:spPr>
            <a:xfrm>
              <a:off x="9603360" y="-8640"/>
              <a:ext cx="2587320" cy="686556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5" name="CustomShape 6"/>
            <p:cNvSpPr/>
            <p:nvPr/>
          </p:nvSpPr>
          <p:spPr>
            <a:xfrm>
              <a:off x="8932320" y="3048120"/>
              <a:ext cx="3258720" cy="38088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6" name="CustomShape 7"/>
            <p:cNvSpPr/>
            <p:nvPr/>
          </p:nvSpPr>
          <p:spPr>
            <a:xfrm>
              <a:off x="9334440" y="-8640"/>
              <a:ext cx="2853360" cy="686556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7" name="CustomShape 8"/>
            <p:cNvSpPr/>
            <p:nvPr/>
          </p:nvSpPr>
          <p:spPr>
            <a:xfrm>
              <a:off x="10898640" y="-8640"/>
              <a:ext cx="1289160" cy="686556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8" name="CustomShape 9"/>
            <p:cNvSpPr/>
            <p:nvPr/>
          </p:nvSpPr>
          <p:spPr>
            <a:xfrm>
              <a:off x="10938960" y="-8640"/>
              <a:ext cx="1248840" cy="686556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9" name="CustomShape 10"/>
            <p:cNvSpPr/>
            <p:nvPr/>
          </p:nvSpPr>
          <p:spPr>
            <a:xfrm>
              <a:off x="10371600" y="3589920"/>
              <a:ext cx="1816200" cy="3267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70" name="CustomShape 11"/>
            <p:cNvSpPr/>
            <p:nvPr/>
          </p:nvSpPr>
          <p:spPr>
            <a:xfrm>
              <a:off x="0" y="4013280"/>
              <a:ext cx="447480" cy="284364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71" name="PlaceHolder 1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72" name="PlaceHolder 1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Group 1"/>
          <p:cNvGrpSpPr/>
          <p:nvPr/>
        </p:nvGrpSpPr>
        <p:grpSpPr>
          <a:xfrm>
            <a:off x="0" y="-8640"/>
            <a:ext cx="12191400" cy="6866640"/>
            <a:chOff x="0" y="-8640"/>
            <a:chExt cx="12191400" cy="6866640"/>
          </a:xfrm>
        </p:grpSpPr>
        <p:sp>
          <p:nvSpPr>
            <p:cNvPr id="110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11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12" name="CustomShape 4"/>
            <p:cNvSpPr/>
            <p:nvPr/>
          </p:nvSpPr>
          <p:spPr>
            <a:xfrm>
              <a:off x="9181440" y="-8640"/>
              <a:ext cx="3006720" cy="686592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13" name="CustomShape 5"/>
            <p:cNvSpPr/>
            <p:nvPr/>
          </p:nvSpPr>
          <p:spPr>
            <a:xfrm>
              <a:off x="9603360" y="-8640"/>
              <a:ext cx="2587680" cy="686592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14" name="CustomShape 6"/>
            <p:cNvSpPr/>
            <p:nvPr/>
          </p:nvSpPr>
          <p:spPr>
            <a:xfrm>
              <a:off x="8932320" y="3048120"/>
              <a:ext cx="3259080" cy="380916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15" name="CustomShape 7"/>
            <p:cNvSpPr/>
            <p:nvPr/>
          </p:nvSpPr>
          <p:spPr>
            <a:xfrm>
              <a:off x="9334440" y="-8640"/>
              <a:ext cx="2853720" cy="686592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16" name="CustomShape 8"/>
            <p:cNvSpPr/>
            <p:nvPr/>
          </p:nvSpPr>
          <p:spPr>
            <a:xfrm>
              <a:off x="10898640" y="-8640"/>
              <a:ext cx="1289520" cy="686592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17" name="CustomShape 9"/>
            <p:cNvSpPr/>
            <p:nvPr/>
          </p:nvSpPr>
          <p:spPr>
            <a:xfrm>
              <a:off x="10938960" y="-8640"/>
              <a:ext cx="1249200" cy="686592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18" name="CustomShape 10"/>
            <p:cNvSpPr/>
            <p:nvPr/>
          </p:nvSpPr>
          <p:spPr>
            <a:xfrm>
              <a:off x="10371600" y="3589920"/>
              <a:ext cx="1816560" cy="326736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19" name="CustomShape 11"/>
            <p:cNvSpPr/>
            <p:nvPr/>
          </p:nvSpPr>
          <p:spPr>
            <a:xfrm>
              <a:off x="0" y="4013280"/>
              <a:ext cx="447840" cy="28440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120" name="PlaceHolder 1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21" name="PlaceHolder 1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3.png"/><Relationship Id="rId7" Type="http://schemas.openxmlformats.org/officeDocument/2006/relationships/image" Target="../media/image6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7.jpe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jpeg"/><Relationship Id="rId9" Type="http://schemas.openxmlformats.org/officeDocument/2006/relationships/image" Target="../media/image7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3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Рисунок 2"/>
          <p:cNvPicPr/>
          <p:nvPr/>
        </p:nvPicPr>
        <p:blipFill>
          <a:blip r:embed="rId2"/>
          <a:stretch/>
        </p:blipFill>
        <p:spPr>
          <a:xfrm>
            <a:off x="-5655960" y="-2520000"/>
            <a:ext cx="18399240" cy="9970920"/>
          </a:xfrm>
          <a:prstGeom prst="rect">
            <a:avLst/>
          </a:prstGeom>
          <a:ln>
            <a:noFill/>
          </a:ln>
        </p:spPr>
      </p:pic>
      <p:sp>
        <p:nvSpPr>
          <p:cNvPr id="159" name="CustomShape 1"/>
          <p:cNvSpPr/>
          <p:nvPr/>
        </p:nvSpPr>
        <p:spPr>
          <a:xfrm>
            <a:off x="1995120" y="882720"/>
            <a:ext cx="7300440" cy="81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3600"/>
                </a:solidFill>
                <a:latin typeface="Times New Roman"/>
                <a:ea typeface="DejaVu Sans"/>
              </a:rPr>
              <a:t>ОБЛАСТНОЕ ГОСУДАРСТВЕННОЕ АВТОНОМНОЕ </a:t>
            </a: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3600"/>
                </a:solidFill>
                <a:latin typeface="Times New Roman"/>
                <a:ea typeface="DejaVu Sans"/>
              </a:rPr>
              <a:t>ПРОФЕССИОНАЛЬНОЕ  ОБРАЗОВАТЕЛЬНОЕ  УЧРЕЖДЕНИЕ </a:t>
            </a: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1600" b="1" strike="noStrike" spc="-1">
                <a:solidFill>
                  <a:srgbClr val="003600"/>
                </a:solidFill>
                <a:latin typeface="Times New Roman"/>
                <a:ea typeface="DejaVu Sans"/>
              </a:rPr>
              <a:t>«ЧЕРНЯНСКИЙ  АГРОМЕХАНИЧЕСКИЙ ТЕХНИКУМ»</a:t>
            </a:r>
            <a:endParaRPr lang="ru-RU" sz="1600" b="0" strike="noStrike" spc="-1">
              <a:latin typeface="Arial"/>
            </a:endParaRPr>
          </a:p>
        </p:txBody>
      </p:sp>
      <p:pic>
        <p:nvPicPr>
          <p:cNvPr id="160" name="Picture 2"/>
          <p:cNvPicPr/>
          <p:nvPr/>
        </p:nvPicPr>
        <p:blipFill>
          <a:blip r:embed="rId3"/>
          <a:stretch/>
        </p:blipFill>
        <p:spPr>
          <a:xfrm>
            <a:off x="10810908" y="1142984"/>
            <a:ext cx="1735560" cy="1735560"/>
          </a:xfrm>
          <a:prstGeom prst="rect">
            <a:avLst/>
          </a:prstGeom>
          <a:ln>
            <a:noFill/>
          </a:ln>
        </p:spPr>
      </p:pic>
      <p:pic>
        <p:nvPicPr>
          <p:cNvPr id="161" name="Picture 3"/>
          <p:cNvPicPr/>
          <p:nvPr/>
        </p:nvPicPr>
        <p:blipFill>
          <a:blip r:embed="rId4"/>
          <a:stretch/>
        </p:blipFill>
        <p:spPr>
          <a:xfrm>
            <a:off x="11175360" y="-357214"/>
            <a:ext cx="1016640" cy="1291320"/>
          </a:xfrm>
          <a:prstGeom prst="rect">
            <a:avLst/>
          </a:prstGeom>
          <a:ln>
            <a:noFill/>
          </a:ln>
        </p:spPr>
      </p:pic>
      <p:sp>
        <p:nvSpPr>
          <p:cNvPr id="162" name="CustomShape 2"/>
          <p:cNvSpPr/>
          <p:nvPr/>
        </p:nvSpPr>
        <p:spPr>
          <a:xfrm>
            <a:off x="1995120" y="2205360"/>
            <a:ext cx="7452720" cy="156820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 dirty="0" smtClean="0">
                <a:solidFill>
                  <a:srgbClr val="000000"/>
                </a:solidFill>
                <a:latin typeface="Times New Roman"/>
              </a:rPr>
              <a:t>Особенности обучения студентов с ОВЗ</a:t>
            </a:r>
          </a:p>
          <a:p>
            <a:pPr algn="ctr">
              <a:lnSpc>
                <a:spcPct val="100000"/>
              </a:lnSpc>
            </a:pPr>
            <a:r>
              <a:rPr lang="ru-RU" sz="3200" b="1" spc="-1" dirty="0" smtClean="0">
                <a:solidFill>
                  <a:srgbClr val="000000"/>
                </a:solidFill>
                <a:latin typeface="Times New Roman"/>
              </a:rPr>
              <a:t>(из опыта работы)</a:t>
            </a:r>
            <a:endParaRPr lang="ru-RU" sz="3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3200" b="0" strike="noStrike" spc="-1" dirty="0">
              <a:latin typeface="Arial"/>
            </a:endParaRPr>
          </a:p>
        </p:txBody>
      </p:sp>
      <p:sp>
        <p:nvSpPr>
          <p:cNvPr id="163" name="CustomShape 3"/>
          <p:cNvSpPr/>
          <p:nvPr/>
        </p:nvSpPr>
        <p:spPr>
          <a:xfrm>
            <a:off x="736920" y="4357694"/>
            <a:ext cx="11502360" cy="21529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2400" spc="-1" dirty="0" err="1" smtClean="0">
                <a:solidFill>
                  <a:srgbClr val="000000"/>
                </a:solidFill>
                <a:latin typeface="Times New Roman"/>
                <a:ea typeface="DejaVu Sans"/>
              </a:rPr>
              <a:t>Гудевич</a:t>
            </a:r>
            <a:r>
              <a:rPr lang="ru-RU" sz="2400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И.А</a:t>
            </a:r>
            <a:r>
              <a:rPr lang="ru-RU" sz="24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., </a:t>
            </a:r>
            <a:r>
              <a:rPr lang="ru-RU" sz="2400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преподаватель</a:t>
            </a:r>
            <a:endParaRPr lang="ru-RU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ОГАПОУ «Чернянский </a:t>
            </a:r>
            <a:endParaRPr lang="ru-RU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агромеханический </a:t>
            </a:r>
            <a:endParaRPr lang="ru-RU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техникум»</a:t>
            </a:r>
            <a:endParaRPr lang="ru-RU" sz="2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      Чернянка, 2025</a:t>
            </a:r>
            <a:endParaRPr lang="ru-RU" sz="20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b="1" i="1" dirty="0" smtClean="0"/>
              <a:t> </a:t>
            </a:r>
            <a:r>
              <a:rPr lang="ru-RU" altLang="ru-RU" sz="4800" b="1" i="1" dirty="0" smtClean="0">
                <a:solidFill>
                  <a:schemeClr val="tx1"/>
                </a:solidFill>
              </a:rPr>
              <a:t>Заправочные супы</a:t>
            </a:r>
            <a:endParaRPr lang="ru-RU" altLang="ru-RU" sz="2400" b="1" i="1" dirty="0" smtClean="0">
              <a:solidFill>
                <a:schemeClr val="tx1"/>
              </a:solidFill>
            </a:endParaRPr>
          </a:p>
        </p:txBody>
      </p:sp>
      <p:pic>
        <p:nvPicPr>
          <p:cNvPr id="8195" name="Picture 1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34434" y="1412875"/>
            <a:ext cx="2690284" cy="1627188"/>
          </a:xfrm>
          <a:prstGeom prst="rect">
            <a:avLst/>
          </a:prstGeom>
          <a:noFill/>
        </p:spPr>
      </p:pic>
      <p:pic>
        <p:nvPicPr>
          <p:cNvPr id="8196" name="Picture 1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215218" y="1412875"/>
            <a:ext cx="2880783" cy="1639888"/>
          </a:xfrm>
          <a:prstGeom prst="rect">
            <a:avLst/>
          </a:prstGeom>
          <a:noFill/>
        </p:spPr>
      </p:pic>
      <p:pic>
        <p:nvPicPr>
          <p:cNvPr id="8197" name="Picture 1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6288618" y="1412876"/>
            <a:ext cx="2688167" cy="1655763"/>
          </a:xfrm>
          <a:prstGeom prst="rect">
            <a:avLst/>
          </a:prstGeom>
          <a:noFill/>
        </p:spPr>
      </p:pic>
      <p:pic>
        <p:nvPicPr>
          <p:cNvPr id="8198" name="Picture 1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/>
          <a:srcRect/>
          <a:stretch>
            <a:fillRect/>
          </a:stretch>
        </p:blipFill>
        <p:spPr>
          <a:xfrm>
            <a:off x="9169401" y="1412876"/>
            <a:ext cx="2688167" cy="1584325"/>
          </a:xfrm>
          <a:prstGeom prst="rect">
            <a:avLst/>
          </a:prstGeom>
          <a:noFill/>
        </p:spPr>
      </p:pic>
      <p:pic>
        <p:nvPicPr>
          <p:cNvPr id="8199" name="Picture 1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9184" y="3141663"/>
            <a:ext cx="2785533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1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19968" y="3141663"/>
            <a:ext cx="2976033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88618" y="3141663"/>
            <a:ext cx="268816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2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169401" y="3141663"/>
            <a:ext cx="268816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2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39185" y="4868864"/>
            <a:ext cx="268816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2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119968" y="4941888"/>
            <a:ext cx="2976033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2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288618" y="4941888"/>
            <a:ext cx="268816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Picture 2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169401" y="4941889"/>
            <a:ext cx="278341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624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8000" y="152401"/>
            <a:ext cx="10261600" cy="990600"/>
          </a:xfrm>
        </p:spPr>
        <p:txBody>
          <a:bodyPr/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Томатные овощи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a9.vietbao.vn/images/vi955/2011/7/55391062-1309830929-thuc-pham-khong-an-song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143000"/>
            <a:ext cx="3759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zoldike.files.wordpress.com/2011/09/eggplants_larg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5600" y="1143001"/>
            <a:ext cx="3860800" cy="2209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blogs.open-system.pro/uploads/images/00/00/32/2013/06/05/15757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28000" y="1143000"/>
            <a:ext cx="3657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upermarket-semena.com.ua/images/kabachok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65600" y="3429000"/>
            <a:ext cx="3860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g0.liveinternet.ru/images/attach/c/8/102/702/102702598_perecbolgaria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28000" y="3429000"/>
            <a:ext cx="3708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newvision.co.ug/newvision_cms/gall_content/2013/9/2013_9$thumbimg128_Sep_2013_134341130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" y="3429000"/>
            <a:ext cx="3759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CustomShape 1"/>
          <p:cNvSpPr/>
          <p:nvPr/>
        </p:nvSpPr>
        <p:spPr>
          <a:xfrm>
            <a:off x="1611000" y="316800"/>
            <a:ext cx="8881200" cy="639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2000">
              <a:lnSpc>
                <a:spcPct val="100000"/>
              </a:lnSpc>
              <a:spcBef>
                <a:spcPts val="1001"/>
              </a:spcBef>
              <a:buClr>
                <a:srgbClr val="E3ECCC"/>
              </a:buClr>
              <a:buSzPct val="80000"/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	  Поддержание благоприятного микроклимата. 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Занятия  проводим в дружелюбной манере, мотивируя обучающегося на общение. 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lang="ru-RU" sz="2400" b="0" strike="noStrike" spc="-1" dirty="0">
              <a:latin typeface="Arial"/>
            </a:endParaRPr>
          </a:p>
        </p:txBody>
      </p:sp>
      <p:pic>
        <p:nvPicPr>
          <p:cNvPr id="173" name="Picture 2"/>
          <p:cNvPicPr/>
          <p:nvPr/>
        </p:nvPicPr>
        <p:blipFill>
          <a:blip r:embed="rId2"/>
          <a:stretch/>
        </p:blipFill>
        <p:spPr>
          <a:xfrm>
            <a:off x="0" y="0"/>
            <a:ext cx="1735560" cy="1735560"/>
          </a:xfrm>
          <a:prstGeom prst="rect">
            <a:avLst/>
          </a:prstGeom>
          <a:ln>
            <a:noFill/>
          </a:ln>
        </p:spPr>
      </p:pic>
      <p:pic>
        <p:nvPicPr>
          <p:cNvPr id="8193" name="Picture 1" descr="C:\Users\Samsung\Desktop\01dfe571-8988-4877-a120-3c9b44dd849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43050"/>
            <a:ext cx="4609552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C:\Users\Samsung\Desktop\332b7061-3e51-4264-ada6-4a22dd7f471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67240" y="1714488"/>
            <a:ext cx="2890832" cy="4793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Samsung\Desktop\61e03254-a329-40d0-8a98-9f433755d91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96198" y="3357562"/>
            <a:ext cx="4381488" cy="3286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C:\Users\Samsung\Desktop\pitani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94687" y="4643446"/>
            <a:ext cx="1872521" cy="2214554"/>
          </a:xfrm>
          <a:prstGeom prst="rect">
            <a:avLst/>
          </a:prstGeom>
          <a:noFill/>
        </p:spPr>
      </p:pic>
      <p:pic>
        <p:nvPicPr>
          <p:cNvPr id="8197" name="Picture 5" descr="C:\Users\Samsung\Desktop\5f1319d4c62d361a97966924d8a5da86.jpg"/>
          <p:cNvPicPr>
            <a:picLocks noChangeAspect="1" noChangeArrowheads="1"/>
          </p:cNvPicPr>
          <p:nvPr/>
        </p:nvPicPr>
        <p:blipFill>
          <a:blip r:embed="rId7"/>
          <a:srcRect l="16593" r="13716"/>
          <a:stretch>
            <a:fillRect/>
          </a:stretch>
        </p:blipFill>
        <p:spPr bwMode="auto">
          <a:xfrm>
            <a:off x="7596198" y="1285860"/>
            <a:ext cx="1500198" cy="215264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 rot="19839685">
            <a:off x="-104401" y="5488993"/>
            <a:ext cx="3809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«Я вхожу в мир профессии»</a:t>
            </a:r>
            <a:endParaRPr lang="ru-RU" i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ustomShape 1"/>
          <p:cNvSpPr/>
          <p:nvPr/>
        </p:nvSpPr>
        <p:spPr>
          <a:xfrm>
            <a:off x="1611000" y="316800"/>
            <a:ext cx="8881200" cy="639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2000">
              <a:lnSpc>
                <a:spcPct val="100000"/>
              </a:lnSpc>
              <a:spcBef>
                <a:spcPts val="1001"/>
              </a:spcBef>
              <a:buClr>
                <a:srgbClr val="E3ECCC"/>
              </a:buClr>
              <a:buSzPct val="80000"/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	  Гарантировать успех.  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Если  </a:t>
            </a:r>
            <a:r>
              <a:rPr lang="ru-RU" sz="2400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обучающийся</a:t>
            </a:r>
            <a:r>
              <a:rPr lang="ru-RU" sz="24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с ОВЗ успешен во время учебы, то этот успех сам по себе может стать мотивацией. </a:t>
            </a:r>
            <a:endParaRPr lang="ru-RU" sz="2400" b="0" strike="noStrike" spc="-1" dirty="0">
              <a:latin typeface="Arial"/>
            </a:endParaRPr>
          </a:p>
        </p:txBody>
      </p:sp>
      <p:pic>
        <p:nvPicPr>
          <p:cNvPr id="176" name="Picture 2"/>
          <p:cNvPicPr/>
          <p:nvPr/>
        </p:nvPicPr>
        <p:blipFill>
          <a:blip r:embed="rId2"/>
          <a:stretch/>
        </p:blipFill>
        <p:spPr>
          <a:xfrm>
            <a:off x="0" y="0"/>
            <a:ext cx="1735560" cy="1735560"/>
          </a:xfrm>
          <a:prstGeom prst="rect">
            <a:avLst/>
          </a:prstGeom>
          <a:ln>
            <a:noFill/>
          </a:ln>
        </p:spPr>
      </p:pic>
      <p:pic>
        <p:nvPicPr>
          <p:cNvPr id="7169" name="Picture 1" descr="C:\Users\Samsung\Desktop\916e59cf-215c-420b-8ec4-a02a04bfd57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984" y="2428868"/>
            <a:ext cx="4095736" cy="3071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Users\Samsung\Desktop\3c48a3a3-d100-4705-ad1d-9a781a08e52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0960" y="1857364"/>
            <a:ext cx="3333784" cy="4445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Samsung\Desktop\5ec4adf3-db34-46a9-b0c8-5e5ab58239f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24826" y="1571612"/>
            <a:ext cx="3667108" cy="4889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Users\Samsung\Desktop\5e51cfa0-3716-4b32-827e-498b42719d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214290"/>
            <a:ext cx="4619656" cy="3464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67" name="Picture 3" descr="C:\Users\Samsung\Desktop\d58d28af-3745-4b67-97cc-13178b3d53d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984" y="3000372"/>
            <a:ext cx="4881554" cy="3661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68" name="Picture 4" descr="C:\Users\Samsung\Desktop\e61479e2-911c-4cf9-a174-d136fbe48637.jpg"/>
          <p:cNvPicPr>
            <a:picLocks noChangeAspect="1" noChangeArrowheads="1"/>
          </p:cNvPicPr>
          <p:nvPr/>
        </p:nvPicPr>
        <p:blipFill>
          <a:blip r:embed="rId4"/>
          <a:srcRect t="-4167" r="1562" b="6250"/>
          <a:stretch>
            <a:fillRect/>
          </a:stretch>
        </p:blipFill>
        <p:spPr bwMode="auto">
          <a:xfrm>
            <a:off x="7166082" y="0"/>
            <a:ext cx="4787834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CustomShape 1"/>
          <p:cNvSpPr/>
          <p:nvPr/>
        </p:nvSpPr>
        <p:spPr>
          <a:xfrm>
            <a:off x="1611000" y="142852"/>
            <a:ext cx="8881200" cy="135732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2000">
              <a:lnSpc>
                <a:spcPct val="100000"/>
              </a:lnSpc>
              <a:spcBef>
                <a:spcPts val="1001"/>
              </a:spcBef>
              <a:buClr>
                <a:srgbClr val="E3ECCC"/>
              </a:buClr>
              <a:buSzPct val="80000"/>
            </a:pPr>
            <a:r>
              <a:rPr lang="ru-RU" spc="-1" dirty="0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ru-RU" spc="-1" dirty="0" smtClean="0">
                <a:solidFill>
                  <a:srgbClr val="000000"/>
                </a:solidFill>
                <a:latin typeface="Arial"/>
                <a:ea typeface="DejaVu Sans"/>
              </a:rPr>
              <a:t>     </a:t>
            </a:r>
            <a:r>
              <a:rPr lang="ru-RU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-</a:t>
            </a:r>
            <a:r>
              <a:rPr lang="ru-RU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Использование  </a:t>
            </a:r>
            <a:r>
              <a:rPr lang="ru-RU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естественных поощрений. </a:t>
            </a:r>
            <a:endParaRPr lang="ru-RU" b="0" strike="noStrike" spc="-1" dirty="0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1001"/>
              </a:spcBef>
              <a:buClr>
                <a:srgbClr val="E3ECCC"/>
              </a:buClr>
              <a:buSzPct val="80000"/>
              <a:buFont typeface="Wingdings 3" charset="2"/>
              <a:buChar char=""/>
            </a:pPr>
            <a:r>
              <a:rPr lang="ru-RU" b="1" spc="-1" dirty="0">
                <a:solidFill>
                  <a:srgbClr val="000000"/>
                </a:solidFill>
                <a:latin typeface="Times New Roman"/>
                <a:ea typeface="DejaVu Sans"/>
              </a:rPr>
              <a:t>-</a:t>
            </a:r>
            <a:r>
              <a:rPr lang="ru-RU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Мотивация личным примером.</a:t>
            </a:r>
            <a:endParaRPr lang="ru-RU" b="0" strike="noStrike" spc="-1" dirty="0">
              <a:latin typeface="Arial"/>
            </a:endParaRPr>
          </a:p>
          <a:p>
            <a:pPr marL="343080" indent="-342000">
              <a:lnSpc>
                <a:spcPct val="100000"/>
              </a:lnSpc>
              <a:spcBef>
                <a:spcPts val="1001"/>
              </a:spcBef>
              <a:buClr>
                <a:srgbClr val="E3ECCC"/>
              </a:buClr>
              <a:buSzPct val="80000"/>
              <a:buFont typeface="Wingdings 3" charset="2"/>
              <a:buChar char=""/>
            </a:pPr>
            <a:r>
              <a:rPr lang="ru-RU" b="1" spc="-1" dirty="0">
                <a:solidFill>
                  <a:srgbClr val="000000"/>
                </a:solidFill>
                <a:latin typeface="Times New Roman"/>
                <a:ea typeface="DejaVu Sans"/>
              </a:rPr>
              <a:t>-</a:t>
            </a:r>
            <a:r>
              <a:rPr lang="ru-RU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Формирование положительного отношения к профессии</a:t>
            </a: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.</a:t>
            </a:r>
            <a:endParaRPr lang="ru-RU" sz="2400" b="0" strike="noStrike" spc="-1" dirty="0">
              <a:latin typeface="Arial"/>
            </a:endParaRPr>
          </a:p>
        </p:txBody>
      </p:sp>
      <p:pic>
        <p:nvPicPr>
          <p:cNvPr id="180" name="Picture 2"/>
          <p:cNvPicPr/>
          <p:nvPr/>
        </p:nvPicPr>
        <p:blipFill>
          <a:blip r:embed="rId2"/>
          <a:stretch/>
        </p:blipFill>
        <p:spPr>
          <a:xfrm>
            <a:off x="0" y="0"/>
            <a:ext cx="1735560" cy="1735560"/>
          </a:xfrm>
          <a:prstGeom prst="rect">
            <a:avLst/>
          </a:prstGeom>
          <a:ln>
            <a:noFill/>
          </a:ln>
        </p:spPr>
      </p:pic>
      <p:pic>
        <p:nvPicPr>
          <p:cNvPr id="6145" name="Picture 1" descr="C:\Users\Samsung\Desktop\e1e1983f-68d8-4267-9934-03c91831b93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2794" y="1500174"/>
            <a:ext cx="4881554" cy="2745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C:\Users\Samsung\Desktop\929c3be2-8c6f-438e-a610-917d17830c3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8084" y="1571612"/>
            <a:ext cx="2678925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C:\Users\Samsung\Desktop\300ff7b5-99f9-44ec-bcb0-324e68be189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10644" y="1500174"/>
            <a:ext cx="3107553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C:\Users\Samsung\Desktop\f25693b8-c107-4b38-ab45-93137511aa6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6976" y="4143380"/>
            <a:ext cx="3428991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 rot="19889801">
            <a:off x="262088" y="5292303"/>
            <a:ext cx="21664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«Молодец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«Хорошо» </a:t>
            </a:r>
          </a:p>
          <a:p>
            <a:r>
              <a:rPr lang="ru-RU" dirty="0" smtClean="0"/>
              <a:t>«Старайся»</a:t>
            </a:r>
            <a:endParaRPr lang="ru-RU" dirty="0"/>
          </a:p>
        </p:txBody>
      </p:sp>
      <p:pic>
        <p:nvPicPr>
          <p:cNvPr id="6150" name="Picture 6" descr="C:\Users\Samsung\Desktop\1f0780d8-fea9-4e41-9be6-364a82c4c17d.jpg"/>
          <p:cNvPicPr>
            <a:picLocks noChangeAspect="1" noChangeArrowheads="1"/>
          </p:cNvPicPr>
          <p:nvPr/>
        </p:nvPicPr>
        <p:blipFill>
          <a:blip r:embed="rId7"/>
          <a:srcRect t="17857"/>
          <a:stretch>
            <a:fillRect/>
          </a:stretch>
        </p:blipFill>
        <p:spPr bwMode="auto">
          <a:xfrm>
            <a:off x="6167438" y="4286256"/>
            <a:ext cx="3826547" cy="2357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CustomShape 1"/>
          <p:cNvSpPr/>
          <p:nvPr/>
        </p:nvSpPr>
        <p:spPr>
          <a:xfrm>
            <a:off x="914400" y="0"/>
            <a:ext cx="5423040" cy="6635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100000"/>
              </a:lnSpc>
              <a:spcBef>
                <a:spcPts val="1001"/>
              </a:spcBef>
            </a:pPr>
            <a:endParaRPr lang="ru-RU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lang="ru-RU" sz="2800" b="0" strike="noStrike" spc="-1" dirty="0">
              <a:latin typeface="Arial"/>
            </a:endParaRPr>
          </a:p>
        </p:txBody>
      </p:sp>
      <p:pic>
        <p:nvPicPr>
          <p:cNvPr id="184" name="Picture 2_1"/>
          <p:cNvPicPr/>
          <p:nvPr/>
        </p:nvPicPr>
        <p:blipFill>
          <a:blip r:embed="rId2"/>
          <a:stretch/>
        </p:blipFill>
        <p:spPr>
          <a:xfrm>
            <a:off x="-210240" y="-222120"/>
            <a:ext cx="1735920" cy="1735920"/>
          </a:xfrm>
          <a:prstGeom prst="rect">
            <a:avLst/>
          </a:prstGeom>
          <a:ln>
            <a:noFill/>
          </a:ln>
        </p:spPr>
      </p:pic>
      <p:pic>
        <p:nvPicPr>
          <p:cNvPr id="185" name="Picture 3_1"/>
          <p:cNvPicPr/>
          <p:nvPr/>
        </p:nvPicPr>
        <p:blipFill>
          <a:blip r:embed="rId3"/>
          <a:stretch/>
        </p:blipFill>
        <p:spPr>
          <a:xfrm>
            <a:off x="11017440" y="222120"/>
            <a:ext cx="1017000" cy="1291680"/>
          </a:xfrm>
          <a:prstGeom prst="rect">
            <a:avLst/>
          </a:prstGeom>
          <a:ln>
            <a:noFill/>
          </a:ln>
        </p:spPr>
      </p:pic>
      <p:pic>
        <p:nvPicPr>
          <p:cNvPr id="5121" name="Picture 1" descr="C:\Users\Samsung\Desktop\8896e090-5651-4f79-86e7-ffbca8b26acc.jpg"/>
          <p:cNvPicPr>
            <a:picLocks noChangeAspect="1" noChangeArrowheads="1"/>
          </p:cNvPicPr>
          <p:nvPr/>
        </p:nvPicPr>
        <p:blipFill>
          <a:blip r:embed="rId4"/>
          <a:srcRect r="17306"/>
          <a:stretch>
            <a:fillRect/>
          </a:stretch>
        </p:blipFill>
        <p:spPr bwMode="auto">
          <a:xfrm>
            <a:off x="9784757" y="1785926"/>
            <a:ext cx="2407243" cy="3881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Samsung\Desktop\4dd0bf0b-61eb-448e-be64-28909b9b1d53.jpg"/>
          <p:cNvPicPr>
            <a:picLocks noChangeAspect="1" noChangeArrowheads="1"/>
          </p:cNvPicPr>
          <p:nvPr/>
        </p:nvPicPr>
        <p:blipFill>
          <a:blip r:embed="rId5"/>
          <a:srcRect t="33853"/>
          <a:stretch>
            <a:fillRect/>
          </a:stretch>
        </p:blipFill>
        <p:spPr bwMode="auto">
          <a:xfrm>
            <a:off x="4952992" y="785794"/>
            <a:ext cx="2708866" cy="3203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Users\Samsung\Desktop\95ed8c1f-5f90-4230-a88d-7e7663ec72e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53322" y="2020781"/>
            <a:ext cx="2429946" cy="4837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Users\Samsung\Desktop\121e2878-2d85-4d07-aa47-f795e5d7797c.jpg"/>
          <p:cNvPicPr>
            <a:picLocks noChangeAspect="1" noChangeArrowheads="1"/>
          </p:cNvPicPr>
          <p:nvPr/>
        </p:nvPicPr>
        <p:blipFill>
          <a:blip r:embed="rId7"/>
          <a:srcRect l="25962" r="17788"/>
          <a:stretch>
            <a:fillRect/>
          </a:stretch>
        </p:blipFill>
        <p:spPr bwMode="auto">
          <a:xfrm>
            <a:off x="2309786" y="928670"/>
            <a:ext cx="2786082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C:\Users\Samsung\Desktop\47dfef50-2a57-47bd-be3c-b083b6517f9d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6646" y="1428736"/>
            <a:ext cx="2476497" cy="519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C:\Users\Samsung\Desktop\b2d23132-ee64-48c1-8080-0fbb1a9d598e (1).jpg"/>
          <p:cNvPicPr>
            <a:picLocks noChangeAspect="1" noChangeArrowheads="1"/>
          </p:cNvPicPr>
          <p:nvPr/>
        </p:nvPicPr>
        <p:blipFill>
          <a:blip r:embed="rId9"/>
          <a:srcRect l="2140" t="21429" r="1542" b="6492"/>
          <a:stretch>
            <a:fillRect/>
          </a:stretch>
        </p:blipFill>
        <p:spPr bwMode="auto">
          <a:xfrm>
            <a:off x="3024166" y="3286124"/>
            <a:ext cx="4143404" cy="3406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Прямоугольник 17"/>
          <p:cNvSpPr/>
          <p:nvPr/>
        </p:nvSpPr>
        <p:spPr>
          <a:xfrm>
            <a:off x="1381092" y="0"/>
            <a:ext cx="93583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6120" algn="ctr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b="1" spc="-1" dirty="0">
                <a:solidFill>
                  <a:srgbClr val="000000"/>
                </a:solidFill>
                <a:latin typeface="Times New Roman"/>
              </a:rPr>
              <a:t>Участие в региональном этапе национального чемпионата по профессиональному мастерству среди лиц с инвалидностью и ограниченными возможностями здоровья «Абилимпикс»</a:t>
            </a:r>
            <a:endParaRPr lang="ru-RU" spc="-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CustomShape 1"/>
          <p:cNvSpPr/>
          <p:nvPr/>
        </p:nvSpPr>
        <p:spPr>
          <a:xfrm>
            <a:off x="1269360" y="142852"/>
            <a:ext cx="10180080" cy="2026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457200" indent="-4561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2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Участие в региональном этапе национального чемпионата по профессиональному мастерству среди лиц с инвалидностью и ограниченными возможностями здоровья «Абилимпикс»</a:t>
            </a:r>
            <a:endParaRPr lang="ru-RU" sz="2200" b="0" strike="noStrike" spc="-1" dirty="0">
              <a:latin typeface="Arial"/>
            </a:endParaRPr>
          </a:p>
        </p:txBody>
      </p:sp>
      <p:pic>
        <p:nvPicPr>
          <p:cNvPr id="193" name="Рисунок 3"/>
          <p:cNvPicPr/>
          <p:nvPr/>
        </p:nvPicPr>
        <p:blipFill>
          <a:blip r:embed="rId2"/>
          <a:stretch/>
        </p:blipFill>
        <p:spPr>
          <a:xfrm>
            <a:off x="0" y="0"/>
            <a:ext cx="1736280" cy="1736280"/>
          </a:xfrm>
          <a:prstGeom prst="rect">
            <a:avLst/>
          </a:prstGeom>
          <a:ln>
            <a:noFill/>
          </a:ln>
        </p:spPr>
      </p:pic>
      <p:pic>
        <p:nvPicPr>
          <p:cNvPr id="194" name="Рисунок 5"/>
          <p:cNvPicPr/>
          <p:nvPr/>
        </p:nvPicPr>
        <p:blipFill>
          <a:blip r:embed="rId3" cstate="print"/>
          <a:srcRect t="21490" b="22389"/>
          <a:stretch/>
        </p:blipFill>
        <p:spPr>
          <a:xfrm>
            <a:off x="452398" y="1571612"/>
            <a:ext cx="1991520" cy="264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5" name="Рисунок 7"/>
          <p:cNvPicPr/>
          <p:nvPr/>
        </p:nvPicPr>
        <p:blipFill>
          <a:blip r:embed="rId4" cstate="print"/>
          <a:srcRect l="1329" t="20299" r="-1329" b="20000"/>
          <a:stretch/>
        </p:blipFill>
        <p:spPr>
          <a:xfrm>
            <a:off x="216000" y="4143240"/>
            <a:ext cx="2045880" cy="271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6" name="Рисунок 195"/>
          <p:cNvPicPr/>
          <p:nvPr/>
        </p:nvPicPr>
        <p:blipFill>
          <a:blip r:embed="rId5" cstate="print"/>
          <a:stretch/>
        </p:blipFill>
        <p:spPr>
          <a:xfrm>
            <a:off x="9216000" y="1214640"/>
            <a:ext cx="2430360" cy="5264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7" name="Рисунок 196"/>
          <p:cNvPicPr/>
          <p:nvPr/>
        </p:nvPicPr>
        <p:blipFill>
          <a:blip r:embed="rId6" cstate="print"/>
          <a:stretch/>
        </p:blipFill>
        <p:spPr>
          <a:xfrm>
            <a:off x="8739206" y="4714884"/>
            <a:ext cx="3095604" cy="1771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8" name="Рисунок 197"/>
          <p:cNvPicPr/>
          <p:nvPr/>
        </p:nvPicPr>
        <p:blipFill>
          <a:blip r:embed="rId7" cstate="print"/>
          <a:stretch/>
        </p:blipFill>
        <p:spPr>
          <a:xfrm>
            <a:off x="6167438" y="1428736"/>
            <a:ext cx="2703960" cy="2703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9" name="Рисунок 198"/>
          <p:cNvPicPr/>
          <p:nvPr/>
        </p:nvPicPr>
        <p:blipFill>
          <a:blip r:embed="rId8" cstate="print"/>
          <a:srcRect l="21864" r="27125"/>
          <a:stretch/>
        </p:blipFill>
        <p:spPr>
          <a:xfrm>
            <a:off x="2595538" y="1142984"/>
            <a:ext cx="3527640" cy="3188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0" name="Рисунок 199"/>
          <p:cNvPicPr/>
          <p:nvPr/>
        </p:nvPicPr>
        <p:blipFill>
          <a:blip r:embed="rId9" cstate="print"/>
          <a:srcRect l="29296"/>
          <a:stretch/>
        </p:blipFill>
        <p:spPr>
          <a:xfrm rot="5382600">
            <a:off x="1552975" y="3895256"/>
            <a:ext cx="3579840" cy="2333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1" name="Рисунок 200"/>
          <p:cNvPicPr/>
          <p:nvPr/>
        </p:nvPicPr>
        <p:blipFill>
          <a:blip r:embed="rId10" cstate="print"/>
          <a:stretch/>
        </p:blipFill>
        <p:spPr>
          <a:xfrm>
            <a:off x="3744000" y="4320000"/>
            <a:ext cx="4989240" cy="2303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Рисунок 2"/>
          <p:cNvPicPr/>
          <p:nvPr/>
        </p:nvPicPr>
        <p:blipFill>
          <a:blip r:embed="rId2"/>
          <a:stretch/>
        </p:blipFill>
        <p:spPr>
          <a:xfrm>
            <a:off x="-641520" y="0"/>
            <a:ext cx="14629320" cy="6856920"/>
          </a:xfrm>
          <a:prstGeom prst="rect">
            <a:avLst/>
          </a:prstGeom>
          <a:ln>
            <a:noFill/>
          </a:ln>
        </p:spPr>
      </p:pic>
      <p:sp>
        <p:nvSpPr>
          <p:cNvPr id="221" name="CustomShape 1"/>
          <p:cNvSpPr/>
          <p:nvPr/>
        </p:nvSpPr>
        <p:spPr>
          <a:xfrm>
            <a:off x="1549440" y="1473120"/>
            <a:ext cx="7923600" cy="213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strike="noStrike" spc="-1">
                <a:solidFill>
                  <a:srgbClr val="000000"/>
                </a:solidFill>
                <a:latin typeface="Trebuchet MS"/>
                <a:ea typeface="DejaVu Sans"/>
              </a:rPr>
              <a:t>СПАСИБО ЗА ВНИМАНИЕ!</a:t>
            </a:r>
            <a:endParaRPr lang="ru-RU" sz="5400" b="0" strike="noStrike" spc="-1">
              <a:latin typeface="Arial"/>
            </a:endParaRPr>
          </a:p>
        </p:txBody>
      </p:sp>
      <p:pic>
        <p:nvPicPr>
          <p:cNvPr id="222" name="Picture 2"/>
          <p:cNvPicPr/>
          <p:nvPr/>
        </p:nvPicPr>
        <p:blipFill>
          <a:blip r:embed="rId3"/>
          <a:stretch/>
        </p:blipFill>
        <p:spPr>
          <a:xfrm>
            <a:off x="1102680" y="1247760"/>
            <a:ext cx="1735560" cy="1735560"/>
          </a:xfrm>
          <a:prstGeom prst="rect">
            <a:avLst/>
          </a:prstGeom>
          <a:ln>
            <a:noFill/>
          </a:ln>
        </p:spPr>
      </p:pic>
      <p:pic>
        <p:nvPicPr>
          <p:cNvPr id="223" name="Picture 2"/>
          <p:cNvPicPr/>
          <p:nvPr/>
        </p:nvPicPr>
        <p:blipFill>
          <a:blip r:embed="rId4"/>
          <a:stretch/>
        </p:blipFill>
        <p:spPr>
          <a:xfrm>
            <a:off x="8456760" y="1247760"/>
            <a:ext cx="1016640" cy="1291320"/>
          </a:xfrm>
          <a:prstGeom prst="rect">
            <a:avLst/>
          </a:prstGeom>
          <a:ln>
            <a:noFill/>
          </a:ln>
        </p:spPr>
      </p:pic>
      <p:pic>
        <p:nvPicPr>
          <p:cNvPr id="224" name="Рисунок 223"/>
          <p:cNvPicPr/>
          <p:nvPr/>
        </p:nvPicPr>
        <p:blipFill>
          <a:blip r:embed="rId5"/>
          <a:srcRect l="18016" t="43816" r="18289" b="27839"/>
          <a:stretch/>
        </p:blipFill>
        <p:spPr>
          <a:xfrm>
            <a:off x="4587120" y="3456360"/>
            <a:ext cx="2612520" cy="2519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38084" y="1571611"/>
            <a:ext cx="10734716" cy="4010039"/>
          </a:xfrm>
        </p:spPr>
        <p:txBody>
          <a:bodyPr/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бучается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28 обучающихся с ОВЗ, из них 10 инвалидов,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2-е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из которых имеют сахарный диабет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 соматическими заболеваниями и 26 обучающихся с нарушениями интеллекта.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ChangeArrowheads="1"/>
          </p:cNvSpPr>
          <p:nvPr/>
        </p:nvSpPr>
        <p:spPr bwMode="auto">
          <a:xfrm rot="10800000" flipV="1">
            <a:off x="380960" y="822580"/>
            <a:ext cx="11287204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Словесные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Вопросы  должны быть хорошо продуманы и чётко сформулированы, доступны детям. Часто используется одноступенчатая инструкция. Объяснение часто требует повтора. Рассказ также должен быть лаконичным, чётким, эмоциональным и выразительным. 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Наглядные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Иллюстрационный материал должен быть понятен обучающимся, не иметь множества лишних деталей, соответствовать изучаемой теме. Схемы должны быть предельно чёткими и доступными пониманию детей. 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Практические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Наиболее эффективными являются упражнения и дидактическая игра. С помощью упражнений, многократного выполнения умственного и практического действия достигается овладение определёнными знаниями.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1" name="Picture 11" descr="C:\Users\Samsung\Desktop\b117a9f2-183c-447c-be2b-4732b183e845.jpg"/>
          <p:cNvPicPr>
            <a:picLocks noChangeAspect="1" noChangeArrowheads="1"/>
          </p:cNvPicPr>
          <p:nvPr/>
        </p:nvPicPr>
        <p:blipFill>
          <a:blip r:embed="rId2"/>
          <a:srcRect t="8421" b="30526"/>
          <a:stretch>
            <a:fillRect/>
          </a:stretch>
        </p:blipFill>
        <p:spPr bwMode="auto">
          <a:xfrm>
            <a:off x="3381356" y="1571612"/>
            <a:ext cx="4524364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4" name="CustomShape 1"/>
          <p:cNvSpPr/>
          <p:nvPr/>
        </p:nvSpPr>
        <p:spPr>
          <a:xfrm>
            <a:off x="1736640" y="222120"/>
            <a:ext cx="8917200" cy="6196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2000">
              <a:lnSpc>
                <a:spcPct val="100000"/>
              </a:lnSpc>
              <a:spcBef>
                <a:spcPts val="1001"/>
              </a:spcBef>
              <a:buClr>
                <a:srgbClr val="E3ECCC"/>
              </a:buClr>
              <a:buSzPct val="80000"/>
              <a:buFont typeface="Wingdings 3" charset="2"/>
              <a:buChar char=""/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1</a:t>
            </a:r>
            <a:r>
              <a:rPr lang="ru-RU" sz="2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.	Создание игровой атмосферы на занятиях.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lang="ru-RU" sz="24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Это развивает познавательный интерес и активность обучающихся, снимает усталость, помогает удерживать их внимание.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lang="ru-RU" sz="2400" b="0" strike="noStrike" spc="-1">
              <a:latin typeface="Arial"/>
            </a:endParaRPr>
          </a:p>
        </p:txBody>
      </p:sp>
      <p:pic>
        <p:nvPicPr>
          <p:cNvPr id="165" name="Picture 2"/>
          <p:cNvPicPr/>
          <p:nvPr/>
        </p:nvPicPr>
        <p:blipFill>
          <a:blip r:embed="rId3"/>
          <a:stretch/>
        </p:blipFill>
        <p:spPr>
          <a:xfrm>
            <a:off x="0" y="0"/>
            <a:ext cx="1735560" cy="1735560"/>
          </a:xfrm>
          <a:prstGeom prst="rect">
            <a:avLst/>
          </a:prstGeom>
          <a:ln>
            <a:noFill/>
          </a:ln>
        </p:spPr>
      </p:pic>
      <p:sp>
        <p:nvSpPr>
          <p:cNvPr id="10242" name="AutoShape 2" descr="blob:https://web.telegram.org/b117a9f2-183c-447c-be2b-4732b183e84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/>
          <a:srcRect l="10286" t="11532"/>
          <a:stretch>
            <a:fillRect/>
          </a:stretch>
        </p:blipFill>
        <p:spPr bwMode="auto">
          <a:xfrm>
            <a:off x="0" y="3714752"/>
            <a:ext cx="3811571" cy="2818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8" name="AutoShape 8" descr="blob:https://web.telegram.org/25efda36-aecb-433c-9090-26b695c4f7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0" name="AutoShape 10" descr="blob:https://web.telegram.org/25efda36-aecb-433c-9090-26b695c4f7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8084" y="1357298"/>
            <a:ext cx="1758950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6" cstate="print"/>
          <a:srcRect l="5323" t="5258"/>
          <a:stretch>
            <a:fillRect/>
          </a:stretch>
        </p:blipFill>
        <p:spPr bwMode="auto">
          <a:xfrm>
            <a:off x="4238612" y="3714752"/>
            <a:ext cx="3811572" cy="2860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5" name="Picture 15" descr="Лидер продаж, пазл, детский набор, новинка, настольная игра, детская игрушка в виде яйца, цена 14 р., фото и отзывы stalmebel74."/>
          <p:cNvPicPr>
            <a:picLocks noChangeAspect="1" noChangeArrowheads="1"/>
          </p:cNvPicPr>
          <p:nvPr/>
        </p:nvPicPr>
        <p:blipFill>
          <a:blip r:embed="rId7"/>
          <a:srcRect l="13329" t="16825" b="21860"/>
          <a:stretch>
            <a:fillRect/>
          </a:stretch>
        </p:blipFill>
        <p:spPr bwMode="auto">
          <a:xfrm>
            <a:off x="9596462" y="214290"/>
            <a:ext cx="2322548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6" name="Picture 16" descr="C:\Users\Samsung\Desktop\25efda36-aecb-433c-9090-26b695c4f7cc (1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024826" y="2000240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CustomShape 1"/>
          <p:cNvSpPr/>
          <p:nvPr/>
        </p:nvSpPr>
        <p:spPr>
          <a:xfrm>
            <a:off x="1611000" y="316800"/>
            <a:ext cx="8881200" cy="639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2000">
              <a:lnSpc>
                <a:spcPct val="100000"/>
              </a:lnSpc>
              <a:spcBef>
                <a:spcPts val="1001"/>
              </a:spcBef>
              <a:buClr>
                <a:srgbClr val="E3ECCC"/>
              </a:buClr>
              <a:buSzPct val="80000"/>
            </a:pPr>
            <a:endParaRPr lang="ru-RU" sz="2400" b="0" strike="noStrike" spc="-1" dirty="0">
              <a:latin typeface="Arial"/>
            </a:endParaRPr>
          </a:p>
        </p:txBody>
      </p:sp>
      <p:pic>
        <p:nvPicPr>
          <p:cNvPr id="169" name="Picture 2"/>
          <p:cNvPicPr/>
          <p:nvPr/>
        </p:nvPicPr>
        <p:blipFill>
          <a:blip r:embed="rId2"/>
          <a:stretch/>
        </p:blipFill>
        <p:spPr>
          <a:xfrm>
            <a:off x="0" y="0"/>
            <a:ext cx="1735560" cy="1735560"/>
          </a:xfrm>
          <a:prstGeom prst="rect">
            <a:avLst/>
          </a:prstGeom>
          <a:ln>
            <a:noFill/>
          </a:ln>
        </p:spPr>
      </p:pic>
      <p:sp>
        <p:nvSpPr>
          <p:cNvPr id="9219" name="AutoShape 3" descr="blob:https://web.telegram.org/dbbdf3b6-9ca3-453e-a3b8-e889f7411b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0" name="Picture 4" descr="C:\Users\Samsung\Desktop\dbbdf3b6-9ca3-453e-a3b8-e889f7411b01.jpg"/>
          <p:cNvPicPr>
            <a:picLocks noChangeAspect="1" noChangeArrowheads="1"/>
          </p:cNvPicPr>
          <p:nvPr/>
        </p:nvPicPr>
        <p:blipFill>
          <a:blip r:embed="rId3"/>
          <a:srcRect t="12726" b="10920"/>
          <a:stretch>
            <a:fillRect/>
          </a:stretch>
        </p:blipFill>
        <p:spPr bwMode="auto">
          <a:xfrm>
            <a:off x="1952596" y="214290"/>
            <a:ext cx="3863164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22" name="AutoShape 6" descr="blob:https://web.telegram.org/191f2215-4289-47af-9df3-4d831cf39f1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4" name="Picture 8" descr="C:\Users\Samsung\Desktop\3030395a-642b-4f9c-b070-bb549611287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95802" y="2500306"/>
            <a:ext cx="3071802" cy="4095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5" name="Picture 9" descr="C:\Users\Samsung\Desktop\191f2215-4289-47af-9df3-4d831cf39f1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2464" y="2500306"/>
            <a:ext cx="3125381" cy="4167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6" name="Picture 10" descr="C:\Users\Samsung\Desktop\94bfb7eb-773e-4090-b230-9239edbebf8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39140" y="2428868"/>
            <a:ext cx="3107554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Выноска-облако 14"/>
          <p:cNvSpPr/>
          <p:nvPr/>
        </p:nvSpPr>
        <p:spPr>
          <a:xfrm>
            <a:off x="6310314" y="214290"/>
            <a:ext cx="4214842" cy="228601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596066" y="857232"/>
            <a:ext cx="35719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 smtClean="0">
                <a:solidFill>
                  <a:srgbClr val="008000"/>
                </a:solidFill>
                <a:latin typeface="Monotype Corsiva" pitchFamily="66" charset="0"/>
              </a:rPr>
              <a:t>Труд в удовольствие, </a:t>
            </a:r>
          </a:p>
          <a:p>
            <a:pPr algn="ctr"/>
            <a:r>
              <a:rPr lang="ru-RU" altLang="ru-RU" sz="3200" b="1" dirty="0" smtClean="0">
                <a:solidFill>
                  <a:srgbClr val="008000"/>
                </a:solidFill>
                <a:latin typeface="Monotype Corsiva" pitchFamily="66" charset="0"/>
              </a:rPr>
              <a:t>когда это призвание</a:t>
            </a:r>
            <a:endParaRPr lang="ru-RU" altLang="ru-RU" sz="3200" b="1" dirty="0">
              <a:solidFill>
                <a:srgbClr val="008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42" name="Picture 2" descr="C:\Users\Samsung\Desktop\cfc769d3-5715-4223-aac8-95a94069b093.jpg"/>
          <p:cNvPicPr>
            <a:picLocks noChangeAspect="1" noChangeArrowheads="1"/>
          </p:cNvPicPr>
          <p:nvPr/>
        </p:nvPicPr>
        <p:blipFill>
          <a:blip r:embed="rId2"/>
          <a:srcRect l="16875" t="2500" r="4375"/>
          <a:stretch>
            <a:fillRect/>
          </a:stretch>
        </p:blipFill>
        <p:spPr bwMode="auto">
          <a:xfrm>
            <a:off x="0" y="1142984"/>
            <a:ext cx="500066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3" name="Picture 3" descr="C:\Users\Samsung\Desktop\ee5ed851-0687-4111-be8b-651dac4e57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2992" y="1857364"/>
            <a:ext cx="3571900" cy="4762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4" name="Picture 4" descr="C:\Users\Samsung\Desktop\55eace37-fb93-4915-a7f9-61201c1092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96330" y="285728"/>
            <a:ext cx="3375446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2464" y="3857628"/>
            <a:ext cx="2714644" cy="2773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10314" y="285728"/>
            <a:ext cx="1865309" cy="150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24892" y="4786322"/>
            <a:ext cx="1758950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10972800" cy="655638"/>
          </a:xfrm>
        </p:spPr>
        <p:txBody>
          <a:bodyPr/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   Игра «Лови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ошибку»</a:t>
            </a:r>
            <a:r>
              <a:rPr lang="ru-RU" sz="3600" dirty="0"/>
              <a:t> </a:t>
            </a:r>
          </a:p>
        </p:txBody>
      </p:sp>
      <p:pic>
        <p:nvPicPr>
          <p:cNvPr id="12" name="Рисунок 11" descr="https://nsportal.ru/sites/default/files/docpreview_image/2022/10/10/doklad_sovremennye_tehnologii_obucheniya_na_urokah_spetsialnyh_distsiplin_po_professii_povar_dlya_lits_s_ogranichennymi_vozmozhnostyami_zdorovya_.doc_image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44" y="928670"/>
            <a:ext cx="392909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nsportal.ru/sites/default/files/docpreview_image/2022/10/10/doklad_sovremennye_tehnologii_obucheniya_na_urokah_spetsialnyh_distsiplin_po_professii_povar_dlya_lits_s_ogranichennymi_vozmozhnostyami_zdorovya_.doc_image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8942" y="928670"/>
            <a:ext cx="378621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726508"/>
          </a:xfrm>
        </p:spPr>
        <p:txBody>
          <a:bodyPr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 это за блюдо?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type="body"/>
          </p:nvPr>
        </p:nvSpPr>
        <p:spPr>
          <a:xfrm>
            <a:off x="767408" y="1412776"/>
            <a:ext cx="10972440" cy="114480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Свекла</a:t>
            </a:r>
          </a:p>
          <a:p>
            <a:pPr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</a:t>
            </a:r>
          </a:p>
          <a:p>
            <a:pPr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Морковь</a:t>
            </a:r>
          </a:p>
          <a:p>
            <a:pPr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Маринованные огурцы</a:t>
            </a:r>
          </a:p>
          <a:p>
            <a:pPr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Квашеная капуста</a:t>
            </a:r>
          </a:p>
          <a:p>
            <a:pPr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Репчатый лук</a:t>
            </a:r>
          </a:p>
          <a:p>
            <a:pPr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Консервированный зеленый горошек</a:t>
            </a:r>
          </a:p>
          <a:p>
            <a:pPr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Растительное масло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800" dirty="0" smtClean="0"/>
              <a:t>Винегрет</a:t>
            </a:r>
            <a:endParaRPr lang="ru-RU" sz="4800" dirty="0"/>
          </a:p>
        </p:txBody>
      </p:sp>
      <p:pic>
        <p:nvPicPr>
          <p:cNvPr id="23555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881158" y="1428736"/>
            <a:ext cx="6286544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E3ECCC"/>
      </a:accent1>
      <a:accent2>
        <a:srgbClr val="90C226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E3ECCC"/>
      </a:accent1>
      <a:accent2>
        <a:srgbClr val="90C226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E3ECCC"/>
      </a:accent1>
      <a:accent2>
        <a:srgbClr val="90C226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948</TotalTime>
  <Words>218</Words>
  <Application>Microsoft Office PowerPoint</Application>
  <PresentationFormat>Произвольный</PresentationFormat>
  <Paragraphs>52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Игра «Лови ошибку» </vt:lpstr>
      <vt:lpstr>Что это за блюдо?</vt:lpstr>
      <vt:lpstr>Винегрет</vt:lpstr>
      <vt:lpstr> Заправочные супы</vt:lpstr>
      <vt:lpstr>Томатные овощи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опыта по теме:</dc:title>
  <dc:subject/>
  <dc:creator>цифромаркет</dc:creator>
  <dc:description/>
  <cp:lastModifiedBy>Sergo Potapov</cp:lastModifiedBy>
  <cp:revision>78</cp:revision>
  <dcterms:created xsi:type="dcterms:W3CDTF">2017-02-27T10:34:28Z</dcterms:created>
  <dcterms:modified xsi:type="dcterms:W3CDTF">2025-04-17T06:36:59Z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Широкоэкранный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